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sldIdLst>
    <p:sldId id="276" r:id="rId2"/>
    <p:sldId id="277" r:id="rId3"/>
    <p:sldId id="278" r:id="rId4"/>
    <p:sldId id="313" r:id="rId5"/>
    <p:sldId id="314" r:id="rId6"/>
    <p:sldId id="291" r:id="rId7"/>
    <p:sldId id="310" r:id="rId8"/>
    <p:sldId id="311" r:id="rId9"/>
    <p:sldId id="318" r:id="rId10"/>
    <p:sldId id="319" r:id="rId11"/>
    <p:sldId id="315" r:id="rId12"/>
    <p:sldId id="288" r:id="rId13"/>
    <p:sldId id="279" r:id="rId14"/>
    <p:sldId id="280" r:id="rId15"/>
    <p:sldId id="281" r:id="rId16"/>
    <p:sldId id="256" r:id="rId17"/>
    <p:sldId id="316" r:id="rId18"/>
    <p:sldId id="257" r:id="rId19"/>
    <p:sldId id="263" r:id="rId20"/>
    <p:sldId id="258" r:id="rId21"/>
    <p:sldId id="286" r:id="rId22"/>
    <p:sldId id="300" r:id="rId23"/>
    <p:sldId id="299" r:id="rId24"/>
    <p:sldId id="287" r:id="rId25"/>
    <p:sldId id="289" r:id="rId26"/>
    <p:sldId id="259" r:id="rId27"/>
    <p:sldId id="285" r:id="rId28"/>
    <p:sldId id="290" r:id="rId29"/>
    <p:sldId id="271" r:id="rId30"/>
    <p:sldId id="274" r:id="rId31"/>
    <p:sldId id="272" r:id="rId32"/>
    <p:sldId id="265" r:id="rId33"/>
    <p:sldId id="264" r:id="rId34"/>
    <p:sldId id="283" r:id="rId35"/>
    <p:sldId id="282" r:id="rId36"/>
    <p:sldId id="284" r:id="rId37"/>
    <p:sldId id="317" r:id="rId38"/>
    <p:sldId id="260" r:id="rId39"/>
    <p:sldId id="262" r:id="rId40"/>
    <p:sldId id="266" r:id="rId41"/>
    <p:sldId id="301" r:id="rId42"/>
    <p:sldId id="270" r:id="rId43"/>
    <p:sldId id="268" r:id="rId44"/>
    <p:sldId id="267" r:id="rId45"/>
    <p:sldId id="303" r:id="rId46"/>
    <p:sldId id="307" r:id="rId47"/>
    <p:sldId id="306" r:id="rId48"/>
    <p:sldId id="305" r:id="rId49"/>
    <p:sldId id="275" r:id="rId50"/>
    <p:sldId id="302" r:id="rId51"/>
    <p:sldId id="304" r:id="rId52"/>
    <p:sldId id="269" r:id="rId53"/>
    <p:sldId id="308" r:id="rId54"/>
    <p:sldId id="292" r:id="rId55"/>
    <p:sldId id="298" r:id="rId56"/>
    <p:sldId id="293" r:id="rId57"/>
    <p:sldId id="294" r:id="rId58"/>
    <p:sldId id="295" r:id="rId59"/>
    <p:sldId id="297" r:id="rId60"/>
    <p:sldId id="309" r:id="rId61"/>
    <p:sldId id="296" r:id="rId62"/>
    <p:sldId id="312" r:id="rId6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6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735" autoAdjust="0"/>
    <p:restoredTop sz="95332" autoAdjust="0"/>
  </p:normalViewPr>
  <p:slideViewPr>
    <p:cSldViewPr snapToGrid="0" showGuides="1">
      <p:cViewPr varScale="1">
        <p:scale>
          <a:sx n="42" d="100"/>
          <a:sy n="42" d="100"/>
        </p:scale>
        <p:origin x="48" y="1205"/>
      </p:cViewPr>
      <p:guideLst>
        <p:guide orient="horz" pos="2160"/>
        <p:guide pos="3863"/>
      </p:guideLst>
    </p:cSldViewPr>
  </p:slideViewPr>
  <p:outlineViewPr>
    <p:cViewPr>
      <p:scale>
        <a:sx n="33" d="100"/>
        <a:sy n="33" d="100"/>
      </p:scale>
      <p:origin x="0" y="-572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-6797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11/10/2017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11/10/2017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图片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11/10/2017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11/10/2017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11/10/2017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11/10/2017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11/10/2017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11/10/2017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11/10/2017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11/10/2017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11/10/2017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11/10/2017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11/10/2017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8E36636D-D922-432D-A958-524484B5923D}" type="datetimeFigureOut">
              <a:rPr lang="en-US" dirty="0"/>
              <a:pPr/>
              <a:t>11/10/2017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2" r:id="rId10"/>
    <p:sldLayoutId id="2147483853" r:id="rId11"/>
    <p:sldLayoutId id="2147483854" r:id="rId12"/>
    <p:sldLayoutId id="2147483855" r:id="rId13"/>
    <p:sldLayoutId id="2147483858" r:id="rId14"/>
    <p:sldLayoutId id="2147483859" r:id="rId15"/>
    <p:sldLayoutId id="2147483850" r:id="rId16"/>
    <p:sldLayoutId id="2147483851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mp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mp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362815-0847-4B1B-9F4B-83ECA02D72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35406" y="2227385"/>
            <a:ext cx="9521188" cy="1684465"/>
          </a:xfrm>
        </p:spPr>
        <p:txBody>
          <a:bodyPr>
            <a:normAutofit/>
          </a:bodyPr>
          <a:lstStyle/>
          <a:p>
            <a:r>
              <a:rPr lang="en-US" altLang="zh-CN" sz="7200" dirty="0"/>
              <a:t>HELLO ACM-ICPC !</a:t>
            </a:r>
            <a:endParaRPr lang="zh-CN" altLang="en-US" sz="7200" dirty="0"/>
          </a:p>
        </p:txBody>
      </p:sp>
    </p:spTree>
    <p:extLst>
      <p:ext uri="{BB962C8B-B14F-4D97-AF65-F5344CB8AC3E}">
        <p14:creationId xmlns:p14="http://schemas.microsoft.com/office/powerpoint/2010/main" val="41547764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88424DA7-57B8-4CC2-87E9-813E4099AC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6131" y="0"/>
            <a:ext cx="87597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1500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362815-0847-4B1B-9F4B-83ECA02D72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35406" y="2227385"/>
            <a:ext cx="9521188" cy="1684465"/>
          </a:xfrm>
        </p:spPr>
        <p:txBody>
          <a:bodyPr>
            <a:normAutofit fontScale="90000"/>
          </a:bodyPr>
          <a:lstStyle/>
          <a:p>
            <a:r>
              <a:rPr lang="zh-CN" altLang="en-US" sz="7200" dirty="0"/>
              <a:t>先谷歌后百度最后群里问</a:t>
            </a:r>
          </a:p>
        </p:txBody>
      </p:sp>
    </p:spTree>
    <p:extLst>
      <p:ext uri="{BB962C8B-B14F-4D97-AF65-F5344CB8AC3E}">
        <p14:creationId xmlns:p14="http://schemas.microsoft.com/office/powerpoint/2010/main" val="31549538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362815-0847-4B1B-9F4B-83ECA02D72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35406" y="2227385"/>
            <a:ext cx="9521188" cy="1684465"/>
          </a:xfrm>
        </p:spPr>
        <p:txBody>
          <a:bodyPr>
            <a:normAutofit/>
          </a:bodyPr>
          <a:lstStyle/>
          <a:p>
            <a:r>
              <a:rPr lang="en-US" altLang="zh-CN" sz="7200" dirty="0"/>
              <a:t>Paste.Ubuntu.com</a:t>
            </a:r>
            <a:endParaRPr lang="zh-CN" altLang="en-US" sz="7200" dirty="0"/>
          </a:p>
        </p:txBody>
      </p:sp>
    </p:spTree>
    <p:extLst>
      <p:ext uri="{BB962C8B-B14F-4D97-AF65-F5344CB8AC3E}">
        <p14:creationId xmlns:p14="http://schemas.microsoft.com/office/powerpoint/2010/main" val="11946416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362815-0847-4B1B-9F4B-83ECA02D72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35406" y="2227385"/>
            <a:ext cx="9521188" cy="1684465"/>
          </a:xfrm>
        </p:spPr>
        <p:txBody>
          <a:bodyPr>
            <a:normAutofit/>
          </a:bodyPr>
          <a:lstStyle/>
          <a:p>
            <a:r>
              <a:rPr lang="en-US" altLang="zh-CN" sz="7200" dirty="0"/>
              <a:t>3.</a:t>
            </a:r>
            <a:r>
              <a:rPr lang="zh-CN" altLang="en-US" sz="7200" dirty="0"/>
              <a:t>常见输入输出方式</a:t>
            </a:r>
          </a:p>
        </p:txBody>
      </p:sp>
    </p:spTree>
    <p:extLst>
      <p:ext uri="{BB962C8B-B14F-4D97-AF65-F5344CB8AC3E}">
        <p14:creationId xmlns:p14="http://schemas.microsoft.com/office/powerpoint/2010/main" val="536922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362815-0847-4B1B-9F4B-83ECA02D72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35406" y="2227385"/>
            <a:ext cx="9521188" cy="1684465"/>
          </a:xfrm>
        </p:spPr>
        <p:txBody>
          <a:bodyPr>
            <a:normAutofit/>
          </a:bodyPr>
          <a:lstStyle/>
          <a:p>
            <a:r>
              <a:rPr lang="en-US" altLang="zh-CN" sz="7200" dirty="0"/>
              <a:t>4.</a:t>
            </a:r>
            <a:r>
              <a:rPr lang="zh-CN" altLang="en-US" sz="7200" dirty="0"/>
              <a:t>算法复杂度计算</a:t>
            </a:r>
          </a:p>
        </p:txBody>
      </p:sp>
    </p:spTree>
    <p:extLst>
      <p:ext uri="{BB962C8B-B14F-4D97-AF65-F5344CB8AC3E}">
        <p14:creationId xmlns:p14="http://schemas.microsoft.com/office/powerpoint/2010/main" val="28073268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362815-0847-4B1B-9F4B-83ECA02D72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35406" y="2227385"/>
            <a:ext cx="9521188" cy="1684465"/>
          </a:xfrm>
        </p:spPr>
        <p:txBody>
          <a:bodyPr>
            <a:normAutofit/>
          </a:bodyPr>
          <a:lstStyle/>
          <a:p>
            <a:endParaRPr lang="zh-CN" altLang="en-US" sz="7200" dirty="0"/>
          </a:p>
        </p:txBody>
      </p:sp>
    </p:spTree>
    <p:extLst>
      <p:ext uri="{BB962C8B-B14F-4D97-AF65-F5344CB8AC3E}">
        <p14:creationId xmlns:p14="http://schemas.microsoft.com/office/powerpoint/2010/main" val="7395772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362815-0847-4B1B-9F4B-83ECA02D72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35406" y="2227385"/>
            <a:ext cx="9521188" cy="1684465"/>
          </a:xfrm>
        </p:spPr>
        <p:txBody>
          <a:bodyPr>
            <a:normAutofit/>
          </a:bodyPr>
          <a:lstStyle/>
          <a:p>
            <a:r>
              <a:rPr lang="zh-CN" altLang="en-US" sz="7200" dirty="0"/>
              <a:t>程序</a:t>
            </a:r>
            <a:r>
              <a:rPr lang="en-US" altLang="zh-CN" sz="7200" dirty="0"/>
              <a:t>=</a:t>
            </a:r>
            <a:r>
              <a:rPr lang="zh-CN" altLang="en-US" sz="7200" dirty="0"/>
              <a:t>算法</a:t>
            </a:r>
            <a:r>
              <a:rPr lang="en-US" altLang="zh-CN" sz="7200" dirty="0"/>
              <a:t>+</a:t>
            </a:r>
            <a:r>
              <a:rPr lang="zh-CN" altLang="en-US" sz="7200" dirty="0"/>
              <a:t>数据结构</a:t>
            </a:r>
          </a:p>
        </p:txBody>
      </p:sp>
    </p:spTree>
    <p:extLst>
      <p:ext uri="{BB962C8B-B14F-4D97-AF65-F5344CB8AC3E}">
        <p14:creationId xmlns:p14="http://schemas.microsoft.com/office/powerpoint/2010/main" val="1403317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362815-0847-4B1B-9F4B-83ECA02D72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3080" y="604520"/>
            <a:ext cx="11165840" cy="5913120"/>
          </a:xfrm>
        </p:spPr>
        <p:txBody>
          <a:bodyPr>
            <a:noAutofit/>
          </a:bodyPr>
          <a:lstStyle/>
          <a:p>
            <a:pPr algn="l"/>
            <a:r>
              <a:rPr lang="zh-CN" alt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算法：处理问题的方法</a:t>
            </a:r>
            <a:br>
              <a:rPr lang="en-US" altLang="zh-CN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</a:br>
            <a:r>
              <a:rPr lang="zh-CN" alt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数据结构：</a:t>
            </a:r>
            <a:r>
              <a:rPr lang="zh-CN" altLang="zh-CN" sz="400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数据的结构</a:t>
            </a:r>
            <a:br>
              <a:rPr lang="en-US" altLang="zh-CN" sz="400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</a:br>
            <a:r>
              <a:rPr lang="zh-CN" altLang="en-US" sz="400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如</a:t>
            </a:r>
            <a:r>
              <a:rPr lang="zh-CN" altLang="zh-CN" sz="400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队列、堆、栈、链表、树等</a:t>
            </a:r>
            <a:br>
              <a:rPr lang="en-US" altLang="zh-CN" sz="400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</a:br>
            <a:br>
              <a:rPr lang="en-US" altLang="zh-CN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</a:br>
            <a:r>
              <a:rPr lang="zh-CN" alt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 数据结构是算法实现的基础，算法总是要依赖于某种数据结构来实现的。</a:t>
            </a:r>
            <a:br>
              <a:rPr lang="en-US" altLang="zh-CN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</a:br>
            <a:r>
              <a:rPr lang="zh-CN" alt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两者是相辅相成的。 </a:t>
            </a:r>
            <a:br>
              <a:rPr lang="en-US" altLang="zh-CN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</a:br>
            <a:br>
              <a:rPr lang="en-US" altLang="zh-CN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</a:br>
            <a:endParaRPr lang="zh-CN" altLang="en-US" sz="4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2186908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362815-0847-4B1B-9F4B-83ECA02D72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35406" y="2227385"/>
            <a:ext cx="9521188" cy="1684465"/>
          </a:xfrm>
        </p:spPr>
        <p:txBody>
          <a:bodyPr>
            <a:normAutofit/>
          </a:bodyPr>
          <a:lstStyle/>
          <a:p>
            <a:r>
              <a:rPr lang="en-US" altLang="zh-CN" sz="7200" dirty="0"/>
              <a:t>C</a:t>
            </a:r>
            <a:r>
              <a:rPr lang="zh-CN" altLang="en-US" sz="7200" dirty="0"/>
              <a:t>语言</a:t>
            </a:r>
            <a:r>
              <a:rPr lang="en-US" altLang="zh-CN" sz="7200" dirty="0"/>
              <a:t>&amp;&amp;C++ </a:t>
            </a:r>
            <a:endParaRPr lang="zh-CN" altLang="en-US" sz="7200" dirty="0"/>
          </a:p>
        </p:txBody>
      </p:sp>
    </p:spTree>
    <p:extLst>
      <p:ext uri="{BB962C8B-B14F-4D97-AF65-F5344CB8AC3E}">
        <p14:creationId xmlns:p14="http://schemas.microsoft.com/office/powerpoint/2010/main" val="27471329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屏幕剪辑">
            <a:extLst>
              <a:ext uri="{FF2B5EF4-FFF2-40B4-BE49-F238E27FC236}">
                <a16:creationId xmlns:a16="http://schemas.microsoft.com/office/drawing/2014/main" id="{ADF512E2-87BF-45FA-BD51-954D3D7D85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9869" y="152400"/>
            <a:ext cx="53754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9723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362815-0847-4B1B-9F4B-83ECA02D72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35406" y="2227385"/>
            <a:ext cx="9521188" cy="1684465"/>
          </a:xfrm>
        </p:spPr>
        <p:txBody>
          <a:bodyPr>
            <a:normAutofit fontScale="90000"/>
          </a:bodyPr>
          <a:lstStyle/>
          <a:p>
            <a:r>
              <a:rPr lang="en-US" altLang="zh-CN" sz="7200" dirty="0"/>
              <a:t>1.ACM</a:t>
            </a:r>
            <a:r>
              <a:rPr lang="zh-CN" altLang="en-US" sz="7200" dirty="0"/>
              <a:t>竞赛基本规则要求</a:t>
            </a:r>
          </a:p>
        </p:txBody>
      </p:sp>
    </p:spTree>
    <p:extLst>
      <p:ext uri="{BB962C8B-B14F-4D97-AF65-F5344CB8AC3E}">
        <p14:creationId xmlns:p14="http://schemas.microsoft.com/office/powerpoint/2010/main" val="16251501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362815-0847-4B1B-9F4B-83ECA02D72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35406" y="2227385"/>
            <a:ext cx="9521188" cy="1684465"/>
          </a:xfrm>
        </p:spPr>
        <p:txBody>
          <a:bodyPr>
            <a:normAutofit/>
          </a:bodyPr>
          <a:lstStyle/>
          <a:p>
            <a:r>
              <a:rPr lang="zh-CN" altLang="en-US" sz="7200" dirty="0"/>
              <a:t>输入输出：</a:t>
            </a:r>
            <a:r>
              <a:rPr lang="en-US" altLang="zh-CN" sz="7200" dirty="0"/>
              <a:t>A+B</a:t>
            </a:r>
            <a:endParaRPr lang="zh-CN" altLang="en-US" sz="7200" dirty="0"/>
          </a:p>
        </p:txBody>
      </p:sp>
    </p:spTree>
    <p:extLst>
      <p:ext uri="{BB962C8B-B14F-4D97-AF65-F5344CB8AC3E}">
        <p14:creationId xmlns:p14="http://schemas.microsoft.com/office/powerpoint/2010/main" val="27593680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362815-0847-4B1B-9F4B-83ECA02D72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35406" y="2227385"/>
            <a:ext cx="9521188" cy="1684465"/>
          </a:xfrm>
        </p:spPr>
        <p:txBody>
          <a:bodyPr>
            <a:normAutofit/>
          </a:bodyPr>
          <a:lstStyle/>
          <a:p>
            <a:r>
              <a:rPr lang="zh-CN" altLang="en-US" sz="7200" dirty="0"/>
              <a:t>头文件</a:t>
            </a:r>
          </a:p>
        </p:txBody>
      </p:sp>
    </p:spTree>
    <p:extLst>
      <p:ext uri="{BB962C8B-B14F-4D97-AF65-F5344CB8AC3E}">
        <p14:creationId xmlns:p14="http://schemas.microsoft.com/office/powerpoint/2010/main" val="356994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362815-0847-4B1B-9F4B-83ECA02D72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35406" y="2227385"/>
            <a:ext cx="9521188" cy="1684465"/>
          </a:xfrm>
        </p:spPr>
        <p:txBody>
          <a:bodyPr>
            <a:normAutofit/>
          </a:bodyPr>
          <a:lstStyle/>
          <a:p>
            <a:r>
              <a:rPr lang="en-US" altLang="zh-CN" sz="7200" dirty="0"/>
              <a:t>AC_WA_TLE_RE</a:t>
            </a:r>
            <a:endParaRPr lang="zh-CN" altLang="en-US" sz="7200" dirty="0"/>
          </a:p>
        </p:txBody>
      </p:sp>
    </p:spTree>
    <p:extLst>
      <p:ext uri="{BB962C8B-B14F-4D97-AF65-F5344CB8AC3E}">
        <p14:creationId xmlns:p14="http://schemas.microsoft.com/office/powerpoint/2010/main" val="6991122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47977B79-2E50-43EE-8FE2-EA799C73DF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796" y="0"/>
            <a:ext cx="100164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1507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362815-0847-4B1B-9F4B-83ECA02D72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35406" y="2227385"/>
            <a:ext cx="9521188" cy="1684465"/>
          </a:xfrm>
        </p:spPr>
        <p:txBody>
          <a:bodyPr>
            <a:normAutofit/>
          </a:bodyPr>
          <a:lstStyle/>
          <a:p>
            <a:r>
              <a:rPr lang="zh-CN" altLang="en-US" sz="7200" dirty="0"/>
              <a:t>代码规范</a:t>
            </a:r>
            <a:r>
              <a:rPr lang="en-US" altLang="zh-CN" sz="7200" dirty="0"/>
              <a:t>//</a:t>
            </a:r>
            <a:r>
              <a:rPr lang="zh-CN" altLang="en-US" sz="7200" dirty="0"/>
              <a:t>缩进 </a:t>
            </a:r>
            <a:r>
              <a:rPr lang="en-US" altLang="zh-CN" sz="7200" dirty="0"/>
              <a:t>{}</a:t>
            </a:r>
            <a:endParaRPr lang="zh-CN" altLang="en-US" sz="7200" dirty="0"/>
          </a:p>
        </p:txBody>
      </p:sp>
    </p:spTree>
    <p:extLst>
      <p:ext uri="{BB962C8B-B14F-4D97-AF65-F5344CB8AC3E}">
        <p14:creationId xmlns:p14="http://schemas.microsoft.com/office/powerpoint/2010/main" val="21092019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362815-0847-4B1B-9F4B-83ECA02D72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35406" y="2227385"/>
            <a:ext cx="10159908" cy="1684465"/>
          </a:xfrm>
        </p:spPr>
        <p:txBody>
          <a:bodyPr>
            <a:normAutofit fontScale="90000"/>
          </a:bodyPr>
          <a:lstStyle/>
          <a:p>
            <a:r>
              <a:rPr lang="zh-CN" altLang="en-US" sz="7200" dirty="0"/>
              <a:t>变量常量命名</a:t>
            </a:r>
            <a:r>
              <a:rPr lang="en-US" altLang="zh-CN" sz="7200" dirty="0"/>
              <a:t>// n m </a:t>
            </a:r>
            <a:r>
              <a:rPr lang="en-US" altLang="zh-CN" sz="7200" dirty="0" err="1"/>
              <a:t>maxn</a:t>
            </a:r>
            <a:endParaRPr lang="zh-CN" altLang="en-US" sz="7200" dirty="0"/>
          </a:p>
        </p:txBody>
      </p:sp>
    </p:spTree>
    <p:extLst>
      <p:ext uri="{BB962C8B-B14F-4D97-AF65-F5344CB8AC3E}">
        <p14:creationId xmlns:p14="http://schemas.microsoft.com/office/powerpoint/2010/main" val="3813407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362815-0847-4B1B-9F4B-83ECA02D72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6867" y="1890518"/>
            <a:ext cx="9521188" cy="4269659"/>
          </a:xfrm>
        </p:spPr>
        <p:txBody>
          <a:bodyPr>
            <a:normAutofit/>
          </a:bodyPr>
          <a:lstStyle/>
          <a:p>
            <a:r>
              <a:rPr lang="zh-CN" altLang="en-US" sz="7200" dirty="0"/>
              <a:t>多组输入输出</a:t>
            </a:r>
            <a:br>
              <a:rPr lang="en-US" altLang="zh-CN" sz="7200" dirty="0"/>
            </a:br>
            <a:br>
              <a:rPr lang="en-US" altLang="zh-CN" sz="7200" dirty="0"/>
            </a:br>
            <a:endParaRPr lang="zh-CN" altLang="en-US" sz="7200" dirty="0"/>
          </a:p>
        </p:txBody>
      </p:sp>
    </p:spTree>
    <p:extLst>
      <p:ext uri="{BB962C8B-B14F-4D97-AF65-F5344CB8AC3E}">
        <p14:creationId xmlns:p14="http://schemas.microsoft.com/office/powerpoint/2010/main" val="8293986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362815-0847-4B1B-9F4B-83ECA02D72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919" y="2058442"/>
            <a:ext cx="9521188" cy="2741116"/>
          </a:xfrm>
        </p:spPr>
        <p:txBody>
          <a:bodyPr>
            <a:normAutofit/>
          </a:bodyPr>
          <a:lstStyle/>
          <a:p>
            <a:r>
              <a:rPr lang="en-US" altLang="zh-CN" sz="7200" dirty="0"/>
              <a:t>3.</a:t>
            </a:r>
            <a:r>
              <a:rPr lang="zh-CN" altLang="en-US" sz="7200" dirty="0"/>
              <a:t>关于文件输入输出</a:t>
            </a:r>
            <a:br>
              <a:rPr lang="en-US" altLang="zh-CN" sz="7200" dirty="0"/>
            </a:br>
            <a:endParaRPr lang="zh-CN" altLang="en-US" sz="7200" dirty="0"/>
          </a:p>
        </p:txBody>
      </p:sp>
    </p:spTree>
    <p:extLst>
      <p:ext uri="{BB962C8B-B14F-4D97-AF65-F5344CB8AC3E}">
        <p14:creationId xmlns:p14="http://schemas.microsoft.com/office/powerpoint/2010/main" val="33314869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362815-0847-4B1B-9F4B-83ECA02D72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35406" y="2227385"/>
            <a:ext cx="9521188" cy="1684465"/>
          </a:xfrm>
        </p:spPr>
        <p:txBody>
          <a:bodyPr>
            <a:normAutofit/>
          </a:bodyPr>
          <a:lstStyle/>
          <a:p>
            <a:r>
              <a:rPr lang="en-US" altLang="zh-CN" sz="7200" dirty="0"/>
              <a:t>C</a:t>
            </a:r>
            <a:r>
              <a:rPr lang="zh-CN" altLang="en-US" sz="7200" dirty="0"/>
              <a:t>语言</a:t>
            </a:r>
            <a:r>
              <a:rPr lang="en-US" altLang="zh-CN" sz="7200" dirty="0"/>
              <a:t>&amp;&amp;C++ </a:t>
            </a:r>
            <a:endParaRPr lang="zh-CN" altLang="en-US" sz="7200" dirty="0"/>
          </a:p>
        </p:txBody>
      </p:sp>
    </p:spTree>
    <p:extLst>
      <p:ext uri="{BB962C8B-B14F-4D97-AF65-F5344CB8AC3E}">
        <p14:creationId xmlns:p14="http://schemas.microsoft.com/office/powerpoint/2010/main" val="34922627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362815-0847-4B1B-9F4B-83ECA02D72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35406" y="2227385"/>
            <a:ext cx="9521188" cy="1684465"/>
          </a:xfrm>
        </p:spPr>
        <p:txBody>
          <a:bodyPr>
            <a:normAutofit/>
          </a:bodyPr>
          <a:lstStyle/>
          <a:p>
            <a:r>
              <a:rPr lang="zh-CN" altLang="en-US" sz="7200" dirty="0"/>
              <a:t>数据类型</a:t>
            </a:r>
          </a:p>
        </p:txBody>
      </p:sp>
    </p:spTree>
    <p:extLst>
      <p:ext uri="{BB962C8B-B14F-4D97-AF65-F5344CB8AC3E}">
        <p14:creationId xmlns:p14="http://schemas.microsoft.com/office/powerpoint/2010/main" val="22141659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362815-0847-4B1B-9F4B-83ECA02D72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35406" y="2227385"/>
            <a:ext cx="9521188" cy="1684465"/>
          </a:xfrm>
        </p:spPr>
        <p:txBody>
          <a:bodyPr>
            <a:normAutofit/>
          </a:bodyPr>
          <a:lstStyle/>
          <a:p>
            <a:r>
              <a:rPr lang="en-US" altLang="zh-CN" sz="7200" dirty="0"/>
              <a:t>2.ACM</a:t>
            </a:r>
            <a:r>
              <a:rPr lang="zh-CN" altLang="en-US" sz="7200" dirty="0"/>
              <a:t>训练要求</a:t>
            </a:r>
          </a:p>
        </p:txBody>
      </p:sp>
    </p:spTree>
    <p:extLst>
      <p:ext uri="{BB962C8B-B14F-4D97-AF65-F5344CB8AC3E}">
        <p14:creationId xmlns:p14="http://schemas.microsoft.com/office/powerpoint/2010/main" val="30986004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屏幕剪辑">
            <a:extLst>
              <a:ext uri="{FF2B5EF4-FFF2-40B4-BE49-F238E27FC236}">
                <a16:creationId xmlns:a16="http://schemas.microsoft.com/office/drawing/2014/main" id="{B971C312-00C4-4F85-9B37-E8DFA7F2E5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138" y="0"/>
            <a:ext cx="7751237" cy="6886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2245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362815-0847-4B1B-9F4B-83ECA02D72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35406" y="2227385"/>
            <a:ext cx="9521188" cy="1684465"/>
          </a:xfrm>
        </p:spPr>
        <p:txBody>
          <a:bodyPr>
            <a:normAutofit/>
          </a:bodyPr>
          <a:lstStyle/>
          <a:p>
            <a:r>
              <a:rPr lang="en-US" altLang="zh-CN" sz="7200" dirty="0"/>
              <a:t>long </a:t>
            </a:r>
            <a:r>
              <a:rPr lang="en-US" altLang="zh-CN" sz="7200" dirty="0" err="1"/>
              <a:t>long</a:t>
            </a:r>
            <a:r>
              <a:rPr lang="en-US" altLang="zh-CN" sz="7200" dirty="0"/>
              <a:t> </a:t>
            </a:r>
            <a:r>
              <a:rPr lang="en-US" altLang="zh-CN" sz="7200" dirty="0" err="1"/>
              <a:t>int</a:t>
            </a:r>
            <a:r>
              <a:rPr lang="en-US" altLang="zh-CN" sz="7200" dirty="0"/>
              <a:t> / __int64</a:t>
            </a:r>
            <a:endParaRPr lang="zh-CN" altLang="en-US" sz="7200" dirty="0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2137E4F9-CB7B-42CE-953D-A7B9DAD086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__int64与long long</a:t>
            </a:r>
            <a:r>
              <a:rPr kumimoji="0" lang="zh-CN" altLang="zh-CN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01509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362815-0847-4B1B-9F4B-83ECA02D72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35406" y="2227385"/>
            <a:ext cx="9521188" cy="1684465"/>
          </a:xfrm>
        </p:spPr>
        <p:txBody>
          <a:bodyPr>
            <a:normAutofit/>
          </a:bodyPr>
          <a:lstStyle/>
          <a:p>
            <a:r>
              <a:rPr lang="zh-CN" altLang="en-US" sz="7200" dirty="0"/>
              <a:t>数组 多维数组</a:t>
            </a:r>
          </a:p>
        </p:txBody>
      </p:sp>
    </p:spTree>
    <p:extLst>
      <p:ext uri="{BB962C8B-B14F-4D97-AF65-F5344CB8AC3E}">
        <p14:creationId xmlns:p14="http://schemas.microsoft.com/office/powerpoint/2010/main" val="38317821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362815-0847-4B1B-9F4B-83ECA02D72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35406" y="2227385"/>
            <a:ext cx="9521188" cy="1684465"/>
          </a:xfrm>
        </p:spPr>
        <p:txBody>
          <a:bodyPr>
            <a:normAutofit/>
          </a:bodyPr>
          <a:lstStyle/>
          <a:p>
            <a:r>
              <a:rPr lang="zh-CN" altLang="en-US" sz="7200" dirty="0"/>
              <a:t>字符 字符串</a:t>
            </a:r>
          </a:p>
        </p:txBody>
      </p:sp>
    </p:spTree>
    <p:extLst>
      <p:ext uri="{BB962C8B-B14F-4D97-AF65-F5344CB8AC3E}">
        <p14:creationId xmlns:p14="http://schemas.microsoft.com/office/powerpoint/2010/main" val="22047027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362815-0847-4B1B-9F4B-83ECA02D72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3607" y="666964"/>
            <a:ext cx="10657812" cy="5524072"/>
          </a:xfrm>
        </p:spPr>
        <p:txBody>
          <a:bodyPr>
            <a:noAutofit/>
          </a:bodyPr>
          <a:lstStyle/>
          <a:p>
            <a:r>
              <a:rPr lang="zh-CN" altLang="en-US" sz="7200" dirty="0"/>
              <a:t>字符串输入输出</a:t>
            </a:r>
            <a:br>
              <a:rPr lang="en-US" altLang="zh-CN" sz="7200" dirty="0"/>
            </a:br>
            <a:r>
              <a:rPr lang="zh-CN" altLang="en-US" sz="7200" dirty="0"/>
              <a:t>字符串中含有空格：</a:t>
            </a:r>
            <a:br>
              <a:rPr lang="en-US" altLang="zh-CN" sz="7200" dirty="0"/>
            </a:br>
            <a:r>
              <a:rPr lang="en-US" altLang="zh-CN" sz="7200" dirty="0"/>
              <a:t> </a:t>
            </a:r>
            <a:r>
              <a:rPr lang="en-US" altLang="zh-CN" sz="7200" dirty="0">
                <a:effectLst/>
              </a:rPr>
              <a:t>gets() / </a:t>
            </a:r>
            <a:r>
              <a:rPr lang="en-US" altLang="zh-CN" sz="7200" dirty="0" err="1">
                <a:effectLst/>
              </a:rPr>
              <a:t>getline</a:t>
            </a:r>
            <a:r>
              <a:rPr lang="en-US" altLang="zh-CN" sz="7200" dirty="0">
                <a:effectLst/>
              </a:rPr>
              <a:t>(</a:t>
            </a:r>
            <a:r>
              <a:rPr lang="en-US" altLang="zh-CN" sz="7200" dirty="0" err="1">
                <a:effectLst/>
              </a:rPr>
              <a:t>cin</a:t>
            </a:r>
            <a:r>
              <a:rPr lang="en-US" altLang="zh-CN" sz="7200" dirty="0">
                <a:effectLst/>
              </a:rPr>
              <a:t>, line)</a:t>
            </a:r>
            <a:br>
              <a:rPr lang="en-US" altLang="zh-CN" sz="7200" dirty="0"/>
            </a:br>
            <a:endParaRPr lang="zh-CN" altLang="en-US" sz="7200" dirty="0"/>
          </a:p>
        </p:txBody>
      </p:sp>
    </p:spTree>
    <p:extLst>
      <p:ext uri="{BB962C8B-B14F-4D97-AF65-F5344CB8AC3E}">
        <p14:creationId xmlns:p14="http://schemas.microsoft.com/office/powerpoint/2010/main" val="12061927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362815-0847-4B1B-9F4B-83ECA02D72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76380" y="936361"/>
            <a:ext cx="9521188" cy="4269659"/>
          </a:xfrm>
        </p:spPr>
        <p:txBody>
          <a:bodyPr>
            <a:normAutofit/>
          </a:bodyPr>
          <a:lstStyle/>
          <a:p>
            <a:r>
              <a:rPr lang="en-US" altLang="zh-CN" dirty="0"/>
              <a:t>1. </a:t>
            </a:r>
            <a:r>
              <a:rPr lang="zh-CN" altLang="en-US" dirty="0"/>
              <a:t>关于输出空行（</a:t>
            </a:r>
            <a:r>
              <a:rPr lang="en-US" altLang="zh-CN" dirty="0"/>
              <a:t>Blank line</a:t>
            </a:r>
            <a:r>
              <a:rPr lang="zh-CN" altLang="en-US" dirty="0"/>
              <a:t>）</a:t>
            </a:r>
            <a:br>
              <a:rPr lang="en-US" altLang="zh-CN" dirty="0">
                <a:effectLst/>
              </a:rPr>
            </a:br>
            <a:r>
              <a:rPr lang="en-US" altLang="zh-CN" dirty="0" err="1">
                <a:effectLst/>
              </a:rPr>
              <a:t>printf</a:t>
            </a:r>
            <a:r>
              <a:rPr lang="en-US" altLang="zh-CN" dirty="0">
                <a:effectLst/>
              </a:rPr>
              <a:t>("\n")</a:t>
            </a:r>
            <a:r>
              <a:rPr lang="zh-CN" altLang="en-US" dirty="0">
                <a:effectLst/>
              </a:rPr>
              <a:t>或</a:t>
            </a:r>
            <a:r>
              <a:rPr lang="en-US" altLang="zh-CN" dirty="0">
                <a:effectLst/>
              </a:rPr>
              <a:t>puts("")</a:t>
            </a:r>
            <a:br>
              <a:rPr lang="en-US" altLang="zh-CN" sz="7200" dirty="0"/>
            </a:br>
            <a:endParaRPr lang="zh-CN" altLang="en-US" sz="7200" dirty="0"/>
          </a:p>
        </p:txBody>
      </p:sp>
    </p:spTree>
    <p:extLst>
      <p:ext uri="{BB962C8B-B14F-4D97-AF65-F5344CB8AC3E}">
        <p14:creationId xmlns:p14="http://schemas.microsoft.com/office/powerpoint/2010/main" val="5500151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362815-0847-4B1B-9F4B-83ECA02D72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35406" y="1294170"/>
            <a:ext cx="9521188" cy="4269659"/>
          </a:xfrm>
        </p:spPr>
        <p:txBody>
          <a:bodyPr>
            <a:normAutofit/>
          </a:bodyPr>
          <a:lstStyle/>
          <a:p>
            <a:r>
              <a:rPr lang="en-US" altLang="zh-CN" dirty="0"/>
              <a:t>2. </a:t>
            </a:r>
            <a:r>
              <a:rPr lang="zh-CN" altLang="en-US" dirty="0"/>
              <a:t>关于输入空行（</a:t>
            </a:r>
            <a:r>
              <a:rPr lang="en-US" altLang="zh-CN" dirty="0"/>
              <a:t>Blank line</a:t>
            </a:r>
            <a:r>
              <a:rPr lang="zh-CN" altLang="en-US" dirty="0"/>
              <a:t>）</a:t>
            </a:r>
            <a:br>
              <a:rPr lang="en-US" altLang="zh-CN" dirty="0">
                <a:effectLst/>
              </a:rPr>
            </a:br>
            <a:r>
              <a:rPr lang="en-US" altLang="zh-CN" dirty="0" err="1"/>
              <a:t>getline</a:t>
            </a:r>
            <a:r>
              <a:rPr lang="en-US" altLang="zh-CN" dirty="0"/>
              <a:t>(</a:t>
            </a:r>
            <a:r>
              <a:rPr lang="en-US" altLang="zh-CN" dirty="0" err="1"/>
              <a:t>cin,line</a:t>
            </a:r>
            <a:r>
              <a:rPr lang="en-US" altLang="zh-CN" dirty="0"/>
              <a:t>)</a:t>
            </a:r>
            <a:br>
              <a:rPr lang="en-US" altLang="zh-CN" dirty="0"/>
            </a:br>
            <a:r>
              <a:rPr lang="zh-CN" altLang="en-US" dirty="0"/>
              <a:t>空行：</a:t>
            </a:r>
            <a:r>
              <a:rPr lang="en-US" altLang="zh-CN" dirty="0"/>
              <a:t> </a:t>
            </a:r>
            <a:r>
              <a:rPr lang="en-US" altLang="zh-CN" dirty="0" err="1"/>
              <a:t>line.size</a:t>
            </a:r>
            <a:r>
              <a:rPr lang="en-US" altLang="zh-CN" dirty="0"/>
              <a:t>()</a:t>
            </a:r>
            <a:r>
              <a:rPr lang="zh-CN" altLang="en-US" dirty="0"/>
              <a:t> </a:t>
            </a:r>
            <a:r>
              <a:rPr lang="en-US" altLang="zh-CN" dirty="0"/>
              <a:t>==</a:t>
            </a:r>
            <a:r>
              <a:rPr lang="zh-CN" altLang="en-US" dirty="0"/>
              <a:t> </a:t>
            </a:r>
            <a:r>
              <a:rPr lang="en-US" altLang="zh-CN" dirty="0"/>
              <a:t>0</a:t>
            </a:r>
            <a:br>
              <a:rPr lang="en-US" altLang="zh-CN" sz="7200" dirty="0"/>
            </a:br>
            <a:endParaRPr lang="zh-CN" altLang="en-US" sz="7200" dirty="0"/>
          </a:p>
        </p:txBody>
      </p:sp>
    </p:spTree>
    <p:extLst>
      <p:ext uri="{BB962C8B-B14F-4D97-AF65-F5344CB8AC3E}">
        <p14:creationId xmlns:p14="http://schemas.microsoft.com/office/powerpoint/2010/main" val="19771510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A121FB04-4952-46D6-BAAF-595DE49B59D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F2D839B-3AB5-4859-81F3-6CE80CCBC1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0188" y="18413"/>
            <a:ext cx="10237174" cy="6848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7061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362815-0847-4B1B-9F4B-83ECA02D72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35406" y="2227385"/>
            <a:ext cx="9521188" cy="1684465"/>
          </a:xfrm>
        </p:spPr>
        <p:txBody>
          <a:bodyPr>
            <a:normAutofit/>
          </a:bodyPr>
          <a:lstStyle/>
          <a:p>
            <a:r>
              <a:rPr lang="zh-CN" altLang="en-US" sz="7200" dirty="0"/>
              <a:t>判断</a:t>
            </a:r>
          </a:p>
        </p:txBody>
      </p:sp>
    </p:spTree>
    <p:extLst>
      <p:ext uri="{BB962C8B-B14F-4D97-AF65-F5344CB8AC3E}">
        <p14:creationId xmlns:p14="http://schemas.microsoft.com/office/powerpoint/2010/main" val="170717026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362815-0847-4B1B-9F4B-83ECA02D72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35406" y="2227385"/>
            <a:ext cx="9521188" cy="1684465"/>
          </a:xfrm>
        </p:spPr>
        <p:txBody>
          <a:bodyPr>
            <a:normAutofit/>
          </a:bodyPr>
          <a:lstStyle/>
          <a:p>
            <a:r>
              <a:rPr lang="zh-CN" altLang="en-US" sz="7200" dirty="0"/>
              <a:t>循环</a:t>
            </a:r>
          </a:p>
        </p:txBody>
      </p:sp>
    </p:spTree>
    <p:extLst>
      <p:ext uri="{BB962C8B-B14F-4D97-AF65-F5344CB8AC3E}">
        <p14:creationId xmlns:p14="http://schemas.microsoft.com/office/powerpoint/2010/main" val="25030593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屏幕截图&#10;&#10;已生成极高可信度的说明">
            <a:extLst>
              <a:ext uri="{FF2B5EF4-FFF2-40B4-BE49-F238E27FC236}">
                <a16:creationId xmlns:a16="http://schemas.microsoft.com/office/drawing/2014/main" id="{02CB83EC-DC60-49F8-A1B8-7BC5404A9D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9718" y="0"/>
            <a:ext cx="61525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85440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362815-0847-4B1B-9F4B-83ECA02D72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919" y="2326776"/>
            <a:ext cx="9521188" cy="1684465"/>
          </a:xfrm>
        </p:spPr>
        <p:txBody>
          <a:bodyPr>
            <a:normAutofit/>
          </a:bodyPr>
          <a:lstStyle/>
          <a:p>
            <a:r>
              <a:rPr lang="zh-CN" altLang="en-US" sz="7200" dirty="0"/>
              <a:t>函数</a:t>
            </a:r>
          </a:p>
        </p:txBody>
      </p:sp>
    </p:spTree>
    <p:extLst>
      <p:ext uri="{BB962C8B-B14F-4D97-AF65-F5344CB8AC3E}">
        <p14:creationId xmlns:p14="http://schemas.microsoft.com/office/powerpoint/2010/main" val="179362816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362815-0847-4B1B-9F4B-83ECA02D72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35406" y="1781909"/>
            <a:ext cx="9521188" cy="2762988"/>
          </a:xfrm>
        </p:spPr>
        <p:txBody>
          <a:bodyPr>
            <a:noAutofit/>
          </a:bodyPr>
          <a:lstStyle/>
          <a:p>
            <a:r>
              <a:rPr lang="zh-CN" altLang="en-US" sz="7200" dirty="0"/>
              <a:t>简单</a:t>
            </a:r>
            <a:r>
              <a:rPr lang="en-US" altLang="zh-CN" sz="7200" dirty="0"/>
              <a:t>C</a:t>
            </a:r>
            <a:r>
              <a:rPr lang="zh-CN" altLang="en-US" sz="7200" dirty="0"/>
              <a:t>结束</a:t>
            </a:r>
            <a:br>
              <a:rPr lang="en-US" altLang="zh-CN" sz="7200" dirty="0"/>
            </a:br>
            <a:r>
              <a:rPr lang="zh-CN" altLang="en-US" sz="7200" dirty="0"/>
              <a:t>以下为进阶</a:t>
            </a:r>
            <a:r>
              <a:rPr lang="en-US" altLang="zh-CN" sz="7200" dirty="0"/>
              <a:t>C</a:t>
            </a:r>
            <a:endParaRPr lang="zh-CN" altLang="en-US" sz="7200" dirty="0"/>
          </a:p>
        </p:txBody>
      </p:sp>
    </p:spTree>
    <p:extLst>
      <p:ext uri="{BB962C8B-B14F-4D97-AF65-F5344CB8AC3E}">
        <p14:creationId xmlns:p14="http://schemas.microsoft.com/office/powerpoint/2010/main" val="278130889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362815-0847-4B1B-9F4B-83ECA02D72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35406" y="1570893"/>
            <a:ext cx="9521188" cy="2930769"/>
          </a:xfrm>
        </p:spPr>
        <p:txBody>
          <a:bodyPr>
            <a:normAutofit/>
          </a:bodyPr>
          <a:lstStyle/>
          <a:p>
            <a:r>
              <a:rPr lang="zh-CN" altLang="en-US" sz="7200" dirty="0"/>
              <a:t>递归</a:t>
            </a:r>
            <a:br>
              <a:rPr lang="en-US" altLang="zh-CN" sz="7200" dirty="0"/>
            </a:br>
            <a:r>
              <a:rPr lang="zh-CN" altLang="en-US" sz="7200" dirty="0"/>
              <a:t>计算阶乘</a:t>
            </a:r>
          </a:p>
        </p:txBody>
      </p:sp>
    </p:spTree>
    <p:extLst>
      <p:ext uri="{BB962C8B-B14F-4D97-AF65-F5344CB8AC3E}">
        <p14:creationId xmlns:p14="http://schemas.microsoft.com/office/powerpoint/2010/main" val="255015137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362815-0847-4B1B-9F4B-83ECA02D72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919" y="914400"/>
            <a:ext cx="9521188" cy="3470030"/>
          </a:xfrm>
        </p:spPr>
        <p:txBody>
          <a:bodyPr>
            <a:normAutofit/>
          </a:bodyPr>
          <a:lstStyle/>
          <a:p>
            <a:r>
              <a:rPr lang="zh-CN" altLang="en-US" sz="7200" dirty="0"/>
              <a:t>结构体</a:t>
            </a:r>
            <a:br>
              <a:rPr lang="en-US" altLang="zh-CN" sz="7200" dirty="0"/>
            </a:br>
            <a:r>
              <a:rPr lang="zh-CN" altLang="en-US" sz="7200" dirty="0"/>
              <a:t>结构体排序</a:t>
            </a:r>
          </a:p>
        </p:txBody>
      </p:sp>
    </p:spTree>
    <p:extLst>
      <p:ext uri="{BB962C8B-B14F-4D97-AF65-F5344CB8AC3E}">
        <p14:creationId xmlns:p14="http://schemas.microsoft.com/office/powerpoint/2010/main" val="313806071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362815-0847-4B1B-9F4B-83ECA02D72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35406" y="2227385"/>
            <a:ext cx="9521188" cy="1684465"/>
          </a:xfrm>
        </p:spPr>
        <p:txBody>
          <a:bodyPr>
            <a:normAutofit/>
          </a:bodyPr>
          <a:lstStyle/>
          <a:p>
            <a:r>
              <a:rPr lang="en-US" altLang="zh-CN" sz="7200" dirty="0"/>
              <a:t>STL</a:t>
            </a:r>
            <a:r>
              <a:rPr lang="zh-CN" altLang="en-US" sz="7200" dirty="0"/>
              <a:t>库函数</a:t>
            </a:r>
          </a:p>
        </p:txBody>
      </p:sp>
    </p:spTree>
    <p:extLst>
      <p:ext uri="{BB962C8B-B14F-4D97-AF65-F5344CB8AC3E}">
        <p14:creationId xmlns:p14="http://schemas.microsoft.com/office/powerpoint/2010/main" val="296125153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9C982DF-DDB9-4EFB-995B-7050990AE1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7200" dirty="0"/>
              <a:t>如</a:t>
            </a:r>
            <a:r>
              <a:rPr lang="en-US" altLang="zh-CN" sz="7200" dirty="0"/>
              <a:t>algorithm, vector, list, set, stack, queue, map</a:t>
            </a:r>
            <a:endParaRPr lang="zh-CN" altLang="en-US" sz="7200" dirty="0"/>
          </a:p>
        </p:txBody>
      </p:sp>
    </p:spTree>
    <p:extLst>
      <p:ext uri="{BB962C8B-B14F-4D97-AF65-F5344CB8AC3E}">
        <p14:creationId xmlns:p14="http://schemas.microsoft.com/office/powerpoint/2010/main" val="90325306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362815-0847-4B1B-9F4B-83ECA02D72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35406" y="2227385"/>
            <a:ext cx="9521188" cy="2907323"/>
          </a:xfrm>
        </p:spPr>
        <p:txBody>
          <a:bodyPr>
            <a:normAutofit/>
          </a:bodyPr>
          <a:lstStyle/>
          <a:p>
            <a:endParaRPr lang="zh-CN" altLang="en-US" sz="7200" dirty="0"/>
          </a:p>
        </p:txBody>
      </p:sp>
    </p:spTree>
    <p:extLst>
      <p:ext uri="{BB962C8B-B14F-4D97-AF65-F5344CB8AC3E}">
        <p14:creationId xmlns:p14="http://schemas.microsoft.com/office/powerpoint/2010/main" val="192441674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362815-0847-4B1B-9F4B-83ECA02D72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35406" y="2227385"/>
            <a:ext cx="9521188" cy="2907323"/>
          </a:xfrm>
        </p:spPr>
        <p:txBody>
          <a:bodyPr>
            <a:normAutofit/>
          </a:bodyPr>
          <a:lstStyle/>
          <a:p>
            <a:r>
              <a:rPr lang="zh-CN" altLang="en-US" sz="7200" dirty="0"/>
              <a:t>正式 算法</a:t>
            </a:r>
            <a:br>
              <a:rPr lang="en-US" altLang="zh-CN" sz="7200" dirty="0"/>
            </a:br>
            <a:endParaRPr lang="zh-CN" altLang="en-US" sz="7200" dirty="0"/>
          </a:p>
        </p:txBody>
      </p:sp>
    </p:spTree>
    <p:extLst>
      <p:ext uri="{BB962C8B-B14F-4D97-AF65-F5344CB8AC3E}">
        <p14:creationId xmlns:p14="http://schemas.microsoft.com/office/powerpoint/2010/main" val="67017882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362815-0847-4B1B-9F4B-83ECA02D72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35406" y="2227385"/>
            <a:ext cx="9521188" cy="2907323"/>
          </a:xfrm>
        </p:spPr>
        <p:txBody>
          <a:bodyPr>
            <a:normAutofit/>
          </a:bodyPr>
          <a:lstStyle/>
          <a:p>
            <a:r>
              <a:rPr lang="zh-CN" altLang="en-US" sz="7200" dirty="0"/>
              <a:t>暴力</a:t>
            </a:r>
            <a:r>
              <a:rPr lang="en-US" altLang="zh-CN" sz="7200" dirty="0"/>
              <a:t> </a:t>
            </a:r>
            <a:r>
              <a:rPr lang="zh-CN" altLang="en-US" sz="7200" dirty="0"/>
              <a:t>枚举 模拟</a:t>
            </a:r>
            <a:br>
              <a:rPr lang="en-US" altLang="zh-CN" sz="7200" dirty="0"/>
            </a:br>
            <a:endParaRPr lang="zh-CN" altLang="en-US" sz="7200" dirty="0"/>
          </a:p>
        </p:txBody>
      </p:sp>
    </p:spTree>
    <p:extLst>
      <p:ext uri="{BB962C8B-B14F-4D97-AF65-F5344CB8AC3E}">
        <p14:creationId xmlns:p14="http://schemas.microsoft.com/office/powerpoint/2010/main" val="1513115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362815-0847-4B1B-9F4B-83ECA02D72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35406" y="2227385"/>
            <a:ext cx="9521188" cy="2907323"/>
          </a:xfrm>
        </p:spPr>
        <p:txBody>
          <a:bodyPr>
            <a:normAutofit/>
          </a:bodyPr>
          <a:lstStyle/>
          <a:p>
            <a:r>
              <a:rPr lang="zh-CN" altLang="en-US" sz="7200" dirty="0"/>
              <a:t>贪心</a:t>
            </a:r>
            <a:br>
              <a:rPr lang="en-US" altLang="zh-CN" sz="7200" dirty="0"/>
            </a:br>
            <a:endParaRPr lang="zh-CN" altLang="en-US" sz="7200" dirty="0"/>
          </a:p>
        </p:txBody>
      </p:sp>
    </p:spTree>
    <p:extLst>
      <p:ext uri="{BB962C8B-B14F-4D97-AF65-F5344CB8AC3E}">
        <p14:creationId xmlns:p14="http://schemas.microsoft.com/office/powerpoint/2010/main" val="40921499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屏幕截图&#10;&#10;已生成极高可信度的说明">
            <a:extLst>
              <a:ext uri="{FF2B5EF4-FFF2-40B4-BE49-F238E27FC236}">
                <a16:creationId xmlns:a16="http://schemas.microsoft.com/office/drawing/2014/main" id="{AEB4B732-64CD-4F15-8711-BF1E6D72D6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4714" y="0"/>
            <a:ext cx="93425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42003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F9B63493-56E2-47A0-AF85-413977B9BE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2031"/>
            <a:ext cx="12169162" cy="5603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63934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362815-0847-4B1B-9F4B-83ECA02D72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35406" y="2227385"/>
            <a:ext cx="9521188" cy="2907323"/>
          </a:xfrm>
        </p:spPr>
        <p:txBody>
          <a:bodyPr>
            <a:normAutofit/>
          </a:bodyPr>
          <a:lstStyle/>
          <a:p>
            <a:r>
              <a:rPr lang="zh-CN" altLang="en-US" sz="7200" dirty="0"/>
              <a:t>例题</a:t>
            </a:r>
            <a:br>
              <a:rPr lang="en-US" altLang="zh-CN" sz="7200" dirty="0"/>
            </a:br>
            <a:endParaRPr lang="zh-CN" altLang="en-US" sz="7200" dirty="0"/>
          </a:p>
        </p:txBody>
      </p:sp>
    </p:spTree>
    <p:extLst>
      <p:ext uri="{BB962C8B-B14F-4D97-AF65-F5344CB8AC3E}">
        <p14:creationId xmlns:p14="http://schemas.microsoft.com/office/powerpoint/2010/main" val="228099947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362815-0847-4B1B-9F4B-83ECA02D72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35406" y="2227385"/>
            <a:ext cx="9521188" cy="1684465"/>
          </a:xfrm>
        </p:spPr>
        <p:txBody>
          <a:bodyPr>
            <a:normAutofit/>
          </a:bodyPr>
          <a:lstStyle/>
          <a:p>
            <a:r>
              <a:rPr lang="zh-CN" altLang="en-US" sz="7200" dirty="0"/>
              <a:t>二分</a:t>
            </a:r>
          </a:p>
        </p:txBody>
      </p:sp>
    </p:spTree>
    <p:extLst>
      <p:ext uri="{BB962C8B-B14F-4D97-AF65-F5344CB8AC3E}">
        <p14:creationId xmlns:p14="http://schemas.microsoft.com/office/powerpoint/2010/main" val="361512925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362815-0847-4B1B-9F4B-83ECA02D72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35406" y="2227385"/>
            <a:ext cx="9521188" cy="2907323"/>
          </a:xfrm>
        </p:spPr>
        <p:txBody>
          <a:bodyPr>
            <a:normAutofit/>
          </a:bodyPr>
          <a:lstStyle/>
          <a:p>
            <a:r>
              <a:rPr lang="zh-CN" altLang="en-US" sz="7200" dirty="0"/>
              <a:t>算法复杂度对的介绍</a:t>
            </a:r>
            <a:br>
              <a:rPr lang="en-US" altLang="zh-CN" sz="7200" dirty="0"/>
            </a:br>
            <a:endParaRPr lang="zh-CN" altLang="en-US" sz="7200" dirty="0"/>
          </a:p>
        </p:txBody>
      </p:sp>
    </p:spTree>
    <p:extLst>
      <p:ext uri="{BB962C8B-B14F-4D97-AF65-F5344CB8AC3E}">
        <p14:creationId xmlns:p14="http://schemas.microsoft.com/office/powerpoint/2010/main" val="101454030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362815-0847-4B1B-9F4B-83ECA02D72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35406" y="2227385"/>
            <a:ext cx="9521188" cy="1684465"/>
          </a:xfrm>
        </p:spPr>
        <p:txBody>
          <a:bodyPr>
            <a:normAutofit/>
          </a:bodyPr>
          <a:lstStyle/>
          <a:p>
            <a:r>
              <a:rPr lang="zh-CN" altLang="en-US" sz="7200" dirty="0"/>
              <a:t>时间复杂度</a:t>
            </a:r>
          </a:p>
        </p:txBody>
      </p:sp>
    </p:spTree>
    <p:extLst>
      <p:ext uri="{BB962C8B-B14F-4D97-AF65-F5344CB8AC3E}">
        <p14:creationId xmlns:p14="http://schemas.microsoft.com/office/powerpoint/2010/main" val="31282771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362815-0847-4B1B-9F4B-83ECA02D72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67161" y="2586767"/>
            <a:ext cx="10457678" cy="1684465"/>
          </a:xfrm>
        </p:spPr>
        <p:txBody>
          <a:bodyPr>
            <a:noAutofit/>
          </a:bodyPr>
          <a:lstStyle/>
          <a:p>
            <a:r>
              <a:rPr lang="zh-CN" altLang="en-US" sz="7200" dirty="0"/>
              <a:t>算法时空复杂度是衡量一个算法优劣的主要因素</a:t>
            </a:r>
          </a:p>
        </p:txBody>
      </p:sp>
    </p:spTree>
    <p:extLst>
      <p:ext uri="{BB962C8B-B14F-4D97-AF65-F5344CB8AC3E}">
        <p14:creationId xmlns:p14="http://schemas.microsoft.com/office/powerpoint/2010/main" val="406224562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362815-0847-4B1B-9F4B-83ECA02D72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39463" y="2586767"/>
            <a:ext cx="9521188" cy="1684465"/>
          </a:xfrm>
        </p:spPr>
        <p:txBody>
          <a:bodyPr>
            <a:noAutofit/>
          </a:bodyPr>
          <a:lstStyle/>
          <a:p>
            <a:r>
              <a:rPr lang="zh-CN" altLang="en-US" sz="7200" dirty="0">
                <a:effectLst/>
              </a:rPr>
              <a:t>时间频度： 一个算法执行所耗费的时间</a:t>
            </a:r>
            <a:endParaRPr lang="zh-CN" altLang="en-US" sz="7200" dirty="0"/>
          </a:p>
        </p:txBody>
      </p:sp>
    </p:spTree>
    <p:extLst>
      <p:ext uri="{BB962C8B-B14F-4D97-AF65-F5344CB8AC3E}">
        <p14:creationId xmlns:p14="http://schemas.microsoft.com/office/powerpoint/2010/main" val="122362295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362815-0847-4B1B-9F4B-83ECA02D72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919" y="-653143"/>
            <a:ext cx="9521188" cy="7286423"/>
          </a:xfrm>
        </p:spPr>
        <p:txBody>
          <a:bodyPr>
            <a:noAutofit/>
          </a:bodyPr>
          <a:lstStyle/>
          <a:p>
            <a:r>
              <a:rPr lang="zh-CN" altLang="en-US" sz="7200" dirty="0">
                <a:effectLst/>
              </a:rPr>
              <a:t>   时间频度不同，但时间复杂度可能相同。如：</a:t>
            </a:r>
            <a:r>
              <a:rPr lang="en-US" altLang="zh-CN" sz="7200" dirty="0">
                <a:effectLst/>
              </a:rPr>
              <a:t>T(n)=n</a:t>
            </a:r>
            <a:r>
              <a:rPr lang="en-US" altLang="zh-CN" sz="7200" baseline="30000" dirty="0">
                <a:effectLst/>
              </a:rPr>
              <a:t>2</a:t>
            </a:r>
            <a:r>
              <a:rPr lang="en-US" altLang="zh-CN" sz="7200" dirty="0">
                <a:effectLst/>
              </a:rPr>
              <a:t>+3n+4</a:t>
            </a:r>
            <a:r>
              <a:rPr lang="zh-CN" altLang="en-US" sz="7200" dirty="0">
                <a:effectLst/>
              </a:rPr>
              <a:t>与</a:t>
            </a:r>
            <a:r>
              <a:rPr lang="en-US" altLang="zh-CN" sz="7200" dirty="0">
                <a:effectLst/>
              </a:rPr>
              <a:t>T(n)=4n</a:t>
            </a:r>
            <a:r>
              <a:rPr lang="en-US" altLang="zh-CN" sz="7200" baseline="30000" dirty="0">
                <a:effectLst/>
              </a:rPr>
              <a:t>2</a:t>
            </a:r>
            <a:r>
              <a:rPr lang="en-US" altLang="zh-CN" sz="7200" dirty="0">
                <a:effectLst/>
              </a:rPr>
              <a:t>+2n+1</a:t>
            </a:r>
            <a:r>
              <a:rPr lang="zh-CN" altLang="en-US" sz="7200" dirty="0">
                <a:effectLst/>
              </a:rPr>
              <a:t>它们的频度不同，但时间复杂度相同，都为</a:t>
            </a:r>
            <a:r>
              <a:rPr lang="en-US" altLang="zh-CN" sz="7200" dirty="0">
                <a:effectLst/>
              </a:rPr>
              <a:t>O(n</a:t>
            </a:r>
            <a:r>
              <a:rPr lang="en-US" altLang="zh-CN" sz="7200" baseline="30000" dirty="0">
                <a:effectLst/>
              </a:rPr>
              <a:t>2</a:t>
            </a:r>
            <a:r>
              <a:rPr lang="en-US" altLang="zh-CN" sz="7200" dirty="0">
                <a:effectLst/>
              </a:rPr>
              <a:t>)</a:t>
            </a:r>
            <a:r>
              <a:rPr lang="zh-CN" altLang="en-US" sz="7200" dirty="0">
                <a:effectLst/>
              </a:rPr>
              <a:t>。</a:t>
            </a:r>
            <a:endParaRPr lang="zh-CN" altLang="en-US" sz="7200" dirty="0"/>
          </a:p>
        </p:txBody>
      </p:sp>
    </p:spTree>
    <p:extLst>
      <p:ext uri="{BB962C8B-B14F-4D97-AF65-F5344CB8AC3E}">
        <p14:creationId xmlns:p14="http://schemas.microsoft.com/office/powerpoint/2010/main" val="390391340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362815-0847-4B1B-9F4B-83ECA02D72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919" y="4731099"/>
            <a:ext cx="9521188" cy="1684465"/>
          </a:xfrm>
        </p:spPr>
        <p:txBody>
          <a:bodyPr>
            <a:normAutofit fontScale="90000"/>
          </a:bodyPr>
          <a:lstStyle/>
          <a:p>
            <a:r>
              <a:rPr lang="zh-CN" altLang="en-US" dirty="0">
                <a:effectLst/>
              </a:rPr>
              <a:t>按数量级递增排列，常见的时间复杂度有：常数阶</a:t>
            </a:r>
            <a:r>
              <a:rPr lang="en-US" altLang="zh-CN" dirty="0">
                <a:effectLst/>
              </a:rPr>
              <a:t>O(1),</a:t>
            </a:r>
            <a:r>
              <a:rPr lang="zh-CN" altLang="en-US" dirty="0">
                <a:effectLst/>
              </a:rPr>
              <a:t>对数阶</a:t>
            </a:r>
            <a:r>
              <a:rPr lang="en-US" altLang="zh-CN" dirty="0">
                <a:effectLst/>
              </a:rPr>
              <a:t>O(log</a:t>
            </a:r>
            <a:r>
              <a:rPr lang="en-US" altLang="zh-CN" baseline="-25000" dirty="0">
                <a:effectLst/>
              </a:rPr>
              <a:t>2</a:t>
            </a:r>
            <a:r>
              <a:rPr lang="en-US" altLang="zh-CN" dirty="0">
                <a:effectLst/>
              </a:rPr>
              <a:t>n),</a:t>
            </a:r>
            <a:r>
              <a:rPr lang="zh-CN" altLang="en-US" dirty="0">
                <a:effectLst/>
              </a:rPr>
              <a:t>线性阶</a:t>
            </a:r>
            <a:r>
              <a:rPr lang="en-US" altLang="zh-CN" dirty="0">
                <a:effectLst/>
              </a:rPr>
              <a:t>O(n), </a:t>
            </a:r>
            <a:r>
              <a:rPr lang="zh-CN" altLang="en-US" dirty="0">
                <a:effectLst/>
              </a:rPr>
              <a:t>线性对数阶</a:t>
            </a:r>
            <a:r>
              <a:rPr lang="en-US" altLang="zh-CN" dirty="0">
                <a:effectLst/>
              </a:rPr>
              <a:t>O(nlog</a:t>
            </a:r>
            <a:r>
              <a:rPr lang="en-US" altLang="zh-CN" baseline="-25000" dirty="0">
                <a:effectLst/>
              </a:rPr>
              <a:t>2</a:t>
            </a:r>
            <a:r>
              <a:rPr lang="en-US" altLang="zh-CN" dirty="0">
                <a:effectLst/>
              </a:rPr>
              <a:t>n),</a:t>
            </a:r>
            <a:r>
              <a:rPr lang="zh-CN" altLang="en-US" dirty="0">
                <a:effectLst/>
              </a:rPr>
              <a:t>平方阶</a:t>
            </a:r>
            <a:r>
              <a:rPr lang="en-US" altLang="zh-CN" dirty="0">
                <a:effectLst/>
              </a:rPr>
              <a:t>O(n</a:t>
            </a:r>
            <a:r>
              <a:rPr lang="en-US" altLang="zh-CN" baseline="30000" dirty="0">
                <a:effectLst/>
              </a:rPr>
              <a:t>2</a:t>
            </a:r>
            <a:r>
              <a:rPr lang="en-US" altLang="zh-CN" dirty="0">
                <a:effectLst/>
              </a:rPr>
              <a:t>)</a:t>
            </a:r>
            <a:r>
              <a:rPr lang="zh-CN" altLang="en-US" dirty="0">
                <a:effectLst/>
              </a:rPr>
              <a:t>，立方阶</a:t>
            </a:r>
            <a:r>
              <a:rPr lang="en-US" altLang="zh-CN" dirty="0">
                <a:effectLst/>
              </a:rPr>
              <a:t>O(n</a:t>
            </a:r>
            <a:r>
              <a:rPr lang="en-US" altLang="zh-CN" baseline="30000" dirty="0">
                <a:effectLst/>
              </a:rPr>
              <a:t>3</a:t>
            </a:r>
            <a:r>
              <a:rPr lang="en-US" altLang="zh-CN" dirty="0">
                <a:effectLst/>
              </a:rPr>
              <a:t>),...</a:t>
            </a:r>
            <a:r>
              <a:rPr lang="zh-CN" altLang="en-US" dirty="0">
                <a:effectLst/>
              </a:rPr>
              <a:t>， </a:t>
            </a:r>
            <a:r>
              <a:rPr lang="en-US" altLang="zh-CN" dirty="0">
                <a:effectLst/>
              </a:rPr>
              <a:t>k</a:t>
            </a:r>
            <a:r>
              <a:rPr lang="zh-CN" altLang="en-US" dirty="0">
                <a:effectLst/>
              </a:rPr>
              <a:t>次方阶</a:t>
            </a:r>
            <a:r>
              <a:rPr lang="en-US" altLang="zh-CN" dirty="0">
                <a:effectLst/>
              </a:rPr>
              <a:t>O(</a:t>
            </a:r>
            <a:r>
              <a:rPr lang="en-US" altLang="zh-CN" dirty="0" err="1">
                <a:effectLst/>
              </a:rPr>
              <a:t>n</a:t>
            </a:r>
            <a:r>
              <a:rPr lang="en-US" altLang="zh-CN" baseline="30000" dirty="0" err="1">
                <a:effectLst/>
              </a:rPr>
              <a:t>k</a:t>
            </a:r>
            <a:r>
              <a:rPr lang="en-US" altLang="zh-CN" dirty="0">
                <a:effectLst/>
              </a:rPr>
              <a:t>),</a:t>
            </a:r>
            <a:r>
              <a:rPr lang="zh-CN" altLang="en-US" dirty="0">
                <a:effectLst/>
              </a:rPr>
              <a:t>指数阶</a:t>
            </a:r>
            <a:r>
              <a:rPr lang="en-US" altLang="zh-CN" dirty="0">
                <a:effectLst/>
              </a:rPr>
              <a:t>O(2</a:t>
            </a:r>
            <a:r>
              <a:rPr lang="en-US" altLang="zh-CN" baseline="30000" dirty="0">
                <a:effectLst/>
              </a:rPr>
              <a:t>n</a:t>
            </a:r>
            <a:r>
              <a:rPr lang="en-US" altLang="zh-CN" dirty="0">
                <a:effectLst/>
              </a:rPr>
              <a:t>)</a:t>
            </a:r>
            <a:r>
              <a:rPr lang="zh-CN" altLang="en-US" dirty="0">
                <a:effectLst/>
              </a:rPr>
              <a:t>。随着问题规模</a:t>
            </a:r>
            <a:r>
              <a:rPr lang="en-US" altLang="zh-CN" dirty="0">
                <a:effectLst/>
              </a:rPr>
              <a:t>n</a:t>
            </a:r>
            <a:r>
              <a:rPr lang="zh-CN" altLang="en-US" dirty="0">
                <a:effectLst/>
              </a:rPr>
              <a:t>的不断增大，上述时间复杂度不断增大，算法的执行效率越低。</a:t>
            </a:r>
            <a:endParaRPr lang="zh-CN" altLang="en-US" sz="7200" dirty="0"/>
          </a:p>
        </p:txBody>
      </p:sp>
    </p:spTree>
    <p:extLst>
      <p:ext uri="{BB962C8B-B14F-4D97-AF65-F5344CB8AC3E}">
        <p14:creationId xmlns:p14="http://schemas.microsoft.com/office/powerpoint/2010/main" val="406354139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362815-0847-4B1B-9F4B-83ECA02D72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919" y="2205614"/>
            <a:ext cx="9521188" cy="1684465"/>
          </a:xfrm>
        </p:spPr>
        <p:txBody>
          <a:bodyPr>
            <a:normAutofit/>
          </a:bodyPr>
          <a:lstStyle/>
          <a:p>
            <a:r>
              <a:rPr lang="zh-CN" altLang="en-US" sz="7200" dirty="0"/>
              <a:t>写个循环语句看看</a:t>
            </a:r>
          </a:p>
        </p:txBody>
      </p:sp>
    </p:spTree>
    <p:extLst>
      <p:ext uri="{BB962C8B-B14F-4D97-AF65-F5344CB8AC3E}">
        <p14:creationId xmlns:p14="http://schemas.microsoft.com/office/powerpoint/2010/main" val="36448036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362815-0847-4B1B-9F4B-83ECA02D72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35406" y="2828964"/>
            <a:ext cx="9521188" cy="1684465"/>
          </a:xfrm>
        </p:spPr>
        <p:txBody>
          <a:bodyPr>
            <a:normAutofit fontScale="90000"/>
          </a:bodyPr>
          <a:lstStyle/>
          <a:p>
            <a:r>
              <a:rPr lang="en-US" altLang="zh-CN" sz="7200" dirty="0"/>
              <a:t>https://vjudge.net/group/nwuacm2017</a:t>
            </a:r>
            <a:endParaRPr lang="zh-CN" altLang="en-US" sz="7200" dirty="0"/>
          </a:p>
        </p:txBody>
      </p:sp>
    </p:spTree>
    <p:extLst>
      <p:ext uri="{BB962C8B-B14F-4D97-AF65-F5344CB8AC3E}">
        <p14:creationId xmlns:p14="http://schemas.microsoft.com/office/powerpoint/2010/main" val="78552702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362815-0847-4B1B-9F4B-83ECA02D72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35406" y="2227385"/>
            <a:ext cx="9521188" cy="1684465"/>
          </a:xfrm>
        </p:spPr>
        <p:txBody>
          <a:bodyPr>
            <a:normAutofit/>
          </a:bodyPr>
          <a:lstStyle/>
          <a:p>
            <a:r>
              <a:rPr lang="zh-CN" altLang="en-US" sz="7200"/>
              <a:t>树 图</a:t>
            </a:r>
            <a:endParaRPr lang="zh-CN" altLang="en-US" sz="7200" dirty="0"/>
          </a:p>
        </p:txBody>
      </p:sp>
    </p:spTree>
    <p:extLst>
      <p:ext uri="{BB962C8B-B14F-4D97-AF65-F5344CB8AC3E}">
        <p14:creationId xmlns:p14="http://schemas.microsoft.com/office/powerpoint/2010/main" val="329326448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362815-0847-4B1B-9F4B-83ECA02D72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35406" y="2227385"/>
            <a:ext cx="9521188" cy="1684465"/>
          </a:xfrm>
        </p:spPr>
        <p:txBody>
          <a:bodyPr>
            <a:normAutofit/>
          </a:bodyPr>
          <a:lstStyle/>
          <a:p>
            <a:r>
              <a:rPr lang="en-US" altLang="zh-CN" sz="7200" dirty="0"/>
              <a:t>DFS BFS</a:t>
            </a:r>
            <a:endParaRPr lang="zh-CN" altLang="en-US" sz="7200" dirty="0"/>
          </a:p>
        </p:txBody>
      </p:sp>
    </p:spTree>
    <p:extLst>
      <p:ext uri="{BB962C8B-B14F-4D97-AF65-F5344CB8AC3E}">
        <p14:creationId xmlns:p14="http://schemas.microsoft.com/office/powerpoint/2010/main" val="115476790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文字&#10;&#10;已生成极高可信度的说明">
            <a:extLst>
              <a:ext uri="{FF2B5EF4-FFF2-40B4-BE49-F238E27FC236}">
                <a16:creationId xmlns:a16="http://schemas.microsoft.com/office/drawing/2014/main" id="{0495D2C8-FA7B-4A4D-B6EC-3CF7915643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3234" y="0"/>
            <a:ext cx="55655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7052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文字&#10;&#10;已生成极高可信度的说明">
            <a:extLst>
              <a:ext uri="{FF2B5EF4-FFF2-40B4-BE49-F238E27FC236}">
                <a16:creationId xmlns:a16="http://schemas.microsoft.com/office/drawing/2014/main" id="{CE969D23-1804-4CE3-B722-60F632BC92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4250" y="0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741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文字&#10;&#10;已生成极高可信度的说明">
            <a:extLst>
              <a:ext uri="{FF2B5EF4-FFF2-40B4-BE49-F238E27FC236}">
                <a16:creationId xmlns:a16="http://schemas.microsoft.com/office/drawing/2014/main" id="{B8B8266E-67F0-4DA1-99C1-0E67245E39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100" y="0"/>
            <a:ext cx="5143500" cy="6858000"/>
          </a:xfrm>
          <a:prstGeom prst="rect">
            <a:avLst/>
          </a:prstGeom>
        </p:spPr>
      </p:pic>
      <p:pic>
        <p:nvPicPr>
          <p:cNvPr id="8" name="图片 7" descr="图片包含 文字&#10;&#10;已生成高可信度的说明">
            <a:extLst>
              <a:ext uri="{FF2B5EF4-FFF2-40B4-BE49-F238E27FC236}">
                <a16:creationId xmlns:a16="http://schemas.microsoft.com/office/drawing/2014/main" id="{B6DEB59B-88C9-4605-9BE6-BFCAA8CB6F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2252" y="0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8344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32B7A6F7-EA6C-4285-9E31-D736131FC8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905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32968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石板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3EC26C"/>
      </a:accent1>
      <a:accent2>
        <a:srgbClr val="B3D463"/>
      </a:accent2>
      <a:accent3>
        <a:srgbClr val="3BBC9D"/>
      </a:accent3>
      <a:accent4>
        <a:srgbClr val="97AF75"/>
      </a:accent4>
      <a:accent5>
        <a:srgbClr val="6BA841"/>
      </a:accent5>
      <a:accent6>
        <a:srgbClr val="79AE90"/>
      </a:accent6>
      <a:hlink>
        <a:srgbClr val="85E4A6"/>
      </a:hlink>
      <a:folHlink>
        <a:srgbClr val="BDF3D0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43372978-11FE-4814-AC26-BC300187D8C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TM04033929[[fn=石板]]</Template>
  <TotalTime>914</TotalTime>
  <Words>297</Words>
  <Application>Microsoft Office PowerPoint</Application>
  <PresentationFormat>宽屏</PresentationFormat>
  <Paragraphs>49</Paragraphs>
  <Slides>62</Slides>
  <Notes>0</Notes>
  <HiddenSlides>4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62</vt:i4>
      </vt:variant>
    </vt:vector>
  </HeadingPairs>
  <TitlesOfParts>
    <vt:vector size="69" baseType="lpstr">
      <vt:lpstr>Arial Unicode MS</vt:lpstr>
      <vt:lpstr>方正舒体</vt:lpstr>
      <vt:lpstr>Arial</vt:lpstr>
      <vt:lpstr>Calisto MT</vt:lpstr>
      <vt:lpstr>Trebuchet MS</vt:lpstr>
      <vt:lpstr>Wingdings 2</vt:lpstr>
      <vt:lpstr>石板</vt:lpstr>
      <vt:lpstr>HELLO ACM-ICPC !</vt:lpstr>
      <vt:lpstr>1.ACM竞赛基本规则要求</vt:lpstr>
      <vt:lpstr>2.ACM训练要求</vt:lpstr>
      <vt:lpstr>PowerPoint 演示文稿</vt:lpstr>
      <vt:lpstr>PowerPoint 演示文稿</vt:lpstr>
      <vt:lpstr>https://vjudge.net/group/nwuacm2017</vt:lpstr>
      <vt:lpstr>PowerPoint 演示文稿</vt:lpstr>
      <vt:lpstr>PowerPoint 演示文稿</vt:lpstr>
      <vt:lpstr>PowerPoint 演示文稿</vt:lpstr>
      <vt:lpstr>PowerPoint 演示文稿</vt:lpstr>
      <vt:lpstr>先谷歌后百度最后群里问</vt:lpstr>
      <vt:lpstr>Paste.Ubuntu.com</vt:lpstr>
      <vt:lpstr>3.常见输入输出方式</vt:lpstr>
      <vt:lpstr>4.算法复杂度计算</vt:lpstr>
      <vt:lpstr>PowerPoint 演示文稿</vt:lpstr>
      <vt:lpstr>程序=算法+数据结构</vt:lpstr>
      <vt:lpstr>算法：处理问题的方法 数据结构：数据的结构 如队列、堆、栈、链表、树等   数据结构是算法实现的基础，算法总是要依赖于某种数据结构来实现的。 两者是相辅相成的。   </vt:lpstr>
      <vt:lpstr>C语言&amp;&amp;C++ </vt:lpstr>
      <vt:lpstr>PowerPoint 演示文稿</vt:lpstr>
      <vt:lpstr>输入输出：A+B</vt:lpstr>
      <vt:lpstr>头文件</vt:lpstr>
      <vt:lpstr>AC_WA_TLE_RE</vt:lpstr>
      <vt:lpstr>PowerPoint 演示文稿</vt:lpstr>
      <vt:lpstr>代码规范//缩进 {}</vt:lpstr>
      <vt:lpstr>变量常量命名// n m maxn</vt:lpstr>
      <vt:lpstr>多组输入输出  </vt:lpstr>
      <vt:lpstr>3.关于文件输入输出 </vt:lpstr>
      <vt:lpstr>C语言&amp;&amp;C++ </vt:lpstr>
      <vt:lpstr>数据类型</vt:lpstr>
      <vt:lpstr>PowerPoint 演示文稿</vt:lpstr>
      <vt:lpstr>long long int / __int64</vt:lpstr>
      <vt:lpstr>数组 多维数组</vt:lpstr>
      <vt:lpstr>字符 字符串</vt:lpstr>
      <vt:lpstr>字符串输入输出 字符串中含有空格：  gets() / getline(cin, line) </vt:lpstr>
      <vt:lpstr>1. 关于输出空行（Blank line） printf("\n")或puts("") </vt:lpstr>
      <vt:lpstr>2. 关于输入空行（Blank line） getline(cin,line) 空行： line.size() == 0 </vt:lpstr>
      <vt:lpstr>PowerPoint 演示文稿</vt:lpstr>
      <vt:lpstr>判断</vt:lpstr>
      <vt:lpstr>循环</vt:lpstr>
      <vt:lpstr>函数</vt:lpstr>
      <vt:lpstr>简单C结束 以下为进阶C</vt:lpstr>
      <vt:lpstr>递归 计算阶乘</vt:lpstr>
      <vt:lpstr>结构体 结构体排序</vt:lpstr>
      <vt:lpstr>STL库函数</vt:lpstr>
      <vt:lpstr>PowerPoint 演示文稿</vt:lpstr>
      <vt:lpstr>PowerPoint 演示文稿</vt:lpstr>
      <vt:lpstr>正式 算法 </vt:lpstr>
      <vt:lpstr>暴力 枚举 模拟 </vt:lpstr>
      <vt:lpstr>贪心 </vt:lpstr>
      <vt:lpstr>PowerPoint 演示文稿</vt:lpstr>
      <vt:lpstr>例题 </vt:lpstr>
      <vt:lpstr>二分</vt:lpstr>
      <vt:lpstr>算法复杂度对的介绍 </vt:lpstr>
      <vt:lpstr>时间复杂度</vt:lpstr>
      <vt:lpstr>算法时空复杂度是衡量一个算法优劣的主要因素</vt:lpstr>
      <vt:lpstr>时间频度： 一个算法执行所耗费的时间</vt:lpstr>
      <vt:lpstr>   时间频度不同，但时间复杂度可能相同。如：T(n)=n2+3n+4与T(n)=4n2+2n+1它们的频度不同，但时间复杂度相同，都为O(n2)。</vt:lpstr>
      <vt:lpstr>按数量级递增排列，常见的时间复杂度有：常数阶O(1),对数阶O(log2n),线性阶O(n), 线性对数阶O(nlog2n),平方阶O(n2)，立方阶O(n3),...， k次方阶O(nk),指数阶O(2n)。随着问题规模n的不断增大，上述时间复杂度不断增大，算法的执行效率越低。</vt:lpstr>
      <vt:lpstr>写个循环语句看看</vt:lpstr>
      <vt:lpstr>树 图</vt:lpstr>
      <vt:lpstr>DFS BFS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Administrator</cp:lastModifiedBy>
  <cp:revision>34</cp:revision>
  <dcterms:created xsi:type="dcterms:W3CDTF">2017-11-06T10:33:55Z</dcterms:created>
  <dcterms:modified xsi:type="dcterms:W3CDTF">2017-11-10T14:16:56Z</dcterms:modified>
</cp:coreProperties>
</file>